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80" r:id="rId3"/>
    <p:sldId id="258" r:id="rId4"/>
    <p:sldId id="270" r:id="rId5"/>
    <p:sldId id="259" r:id="rId6"/>
    <p:sldId id="271" r:id="rId7"/>
    <p:sldId id="293" r:id="rId8"/>
    <p:sldId id="295" r:id="rId9"/>
    <p:sldId id="294" r:id="rId10"/>
    <p:sldId id="281" r:id="rId11"/>
    <p:sldId id="260" r:id="rId12"/>
    <p:sldId id="261" r:id="rId13"/>
    <p:sldId id="296" r:id="rId14"/>
    <p:sldId id="297" r:id="rId15"/>
    <p:sldId id="282" r:id="rId16"/>
    <p:sldId id="262" r:id="rId17"/>
    <p:sldId id="272" r:id="rId18"/>
    <p:sldId id="263" r:id="rId19"/>
    <p:sldId id="283" r:id="rId20"/>
    <p:sldId id="264" r:id="rId21"/>
    <p:sldId id="265" r:id="rId22"/>
    <p:sldId id="266" r:id="rId23"/>
    <p:sldId id="291" r:id="rId24"/>
    <p:sldId id="273" r:id="rId25"/>
    <p:sldId id="284" r:id="rId26"/>
    <p:sldId id="277" r:id="rId27"/>
    <p:sldId id="285" r:id="rId28"/>
    <p:sldId id="278" r:id="rId29"/>
    <p:sldId id="269" r:id="rId30"/>
  </p:sldIdLst>
  <p:sldSz cx="18288000" cy="10287000"/>
  <p:notesSz cx="6858000" cy="9144000"/>
  <p:embeddedFontLst>
    <p:embeddedFont>
      <p:font typeface="Franklin Gothic Heavy" panose="020B0903020102020204" pitchFamily="34" charset="0"/>
      <p:regular r:id="rId31"/>
      <p:italic r:id="rId32"/>
    </p:embeddedFont>
    <p:embeddedFont>
      <p:font typeface="Montserrat Classic Bold" panose="020B0604020202020204" charset="0"/>
      <p:regular r:id="rId33"/>
    </p:embeddedFont>
    <p:embeddedFont>
      <p:font typeface="DM Sans" panose="020B0604020202020204" charset="0"/>
      <p:regular r:id="rId34"/>
    </p:embeddedFont>
    <p:embeddedFont>
      <p:font typeface="DM Sans Italics" panose="020B0604020202020204" charset="0"/>
      <p:regular r:id="rId35"/>
    </p:embeddedFont>
    <p:embeddedFont>
      <p:font typeface="Perpetua Titling MT" panose="02020502060505020804" pitchFamily="18" charset="0"/>
      <p:regular r:id="rId36"/>
      <p:bold r:id="rId37"/>
    </p:embeddedFont>
    <p:embeddedFont>
      <p:font typeface="Elephant" panose="02020904090505020303" pitchFamily="18" charset="0"/>
      <p:regular r:id="rId38"/>
      <p:italic r:id="rId39"/>
    </p:embeddedFont>
    <p:embeddedFont>
      <p:font typeface="Calibri" panose="020F0502020204030204" pitchFamily="34" charset="0"/>
      <p:regular r:id="rId40"/>
      <p:bold r:id="rId41"/>
      <p:italic r:id="rId42"/>
      <p:boldItalic r:id="rId43"/>
    </p:embeddedFont>
    <p:embeddedFont>
      <p:font typeface="Eras Bold ITC" panose="020B0907030504020204" pitchFamily="34" charset="0"/>
      <p:regular r:id="rId44"/>
    </p:embeddedFont>
    <p:embeddedFont>
      <p:font typeface="Oswald Bold" panose="020B0604020202020204" charset="0"/>
      <p:regular r:id="rId4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36" autoAdjust="0"/>
    <p:restoredTop sz="94622" autoAdjust="0"/>
  </p:normalViewPr>
  <p:slideViewPr>
    <p:cSldViewPr>
      <p:cViewPr varScale="1">
        <p:scale>
          <a:sx n="53" d="100"/>
          <a:sy n="53" d="100"/>
        </p:scale>
        <p:origin x="110" y="259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font" Target="fonts/font12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font" Target="fonts/font1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4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5.fntdata"/><Relationship Id="rId43" Type="http://schemas.openxmlformats.org/officeDocument/2006/relationships/font" Target="fonts/font13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 shadeToTitle="1">
        <a:gradFill flip="none" rotWithShape="1">
          <a:gsLst>
            <a:gs pos="55000">
              <a:schemeClr val="tx1"/>
            </a:gs>
            <a:gs pos="100000">
              <a:schemeClr val="tx1"/>
            </a:gs>
            <a:gs pos="86000">
              <a:schemeClr val="accent6">
                <a:lumMod val="40000"/>
                <a:lumOff val="60000"/>
              </a:schemeClr>
            </a:gs>
            <a:gs pos="93000">
              <a:schemeClr val="bg1"/>
            </a:gs>
          </a:gsLst>
          <a:path path="shap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>
            <a:off x="4236347" y="3202251"/>
            <a:ext cx="9815307" cy="4208864"/>
            <a:chOff x="0" y="0"/>
            <a:chExt cx="1895495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895495" cy="812800"/>
            </a:xfrm>
            <a:custGeom>
              <a:avLst/>
              <a:gdLst/>
              <a:ahLst/>
              <a:cxnLst/>
              <a:rect l="l" t="t" r="r" b="b"/>
              <a:pathLst>
                <a:path w="1895495" h="812800">
                  <a:moveTo>
                    <a:pt x="0" y="0"/>
                  </a:moveTo>
                  <a:lnTo>
                    <a:pt x="1895495" y="0"/>
                  </a:lnTo>
                  <a:lnTo>
                    <a:pt x="1895495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1895495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4236347" y="4348786"/>
            <a:ext cx="9815307" cy="27666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684"/>
              </a:lnSpc>
            </a:pPr>
            <a:r>
              <a:rPr lang="en-US" sz="16437" spc="1610" dirty="0" smtClean="0">
                <a:solidFill>
                  <a:schemeClr val="bg1"/>
                </a:solidFill>
                <a:latin typeface="Oswald Bold"/>
                <a:ea typeface="Oswald Bold"/>
                <a:cs typeface="Oswald Bold"/>
                <a:sym typeface="Oswald Bold"/>
              </a:rPr>
              <a:t>WEEK-4</a:t>
            </a:r>
            <a:endParaRPr lang="en-US" sz="16437" spc="1610" dirty="0">
              <a:solidFill>
                <a:schemeClr val="bg1"/>
              </a:solidFill>
              <a:latin typeface="Oswald Bold"/>
              <a:ea typeface="Oswald Bold"/>
              <a:cs typeface="Oswald Bold"/>
              <a:sym typeface="Oswald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4236347" y="3438109"/>
            <a:ext cx="9815307" cy="1137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48"/>
              </a:lnSpc>
            </a:pPr>
            <a:r>
              <a:rPr lang="en-US" sz="7063" spc="692" dirty="0" smtClean="0">
                <a:solidFill>
                  <a:schemeClr val="bg1"/>
                </a:solidFill>
                <a:latin typeface="Perpetua Titling MT" panose="02020502060505020804" pitchFamily="18" charset="0"/>
                <a:ea typeface="Oswald Bold"/>
                <a:cs typeface="Oswald Bold"/>
                <a:sym typeface="Oswald Bold"/>
              </a:rPr>
              <a:t>CosmI Code</a:t>
            </a:r>
            <a:endParaRPr lang="en-US" sz="7063" spc="692" dirty="0">
              <a:solidFill>
                <a:schemeClr val="bg1"/>
              </a:solidFill>
              <a:latin typeface="Perpetua Titling MT" panose="02020502060505020804" pitchFamily="18" charset="0"/>
              <a:ea typeface="Oswald Bold"/>
              <a:cs typeface="Oswald Bold"/>
              <a:sym typeface="Oswald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2719596" y="7482578"/>
            <a:ext cx="12848809" cy="4218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61"/>
              </a:lnSpc>
            </a:pPr>
            <a:r>
              <a:rPr lang="en-US" sz="2653" spc="140" dirty="0" smtClean="0">
                <a:solidFill>
                  <a:schemeClr val="bg1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ABDULLAH IMRAN</a:t>
            </a:r>
            <a:endParaRPr lang="en-US" sz="2653" spc="140" dirty="0">
              <a:solidFill>
                <a:schemeClr val="bg1"/>
              </a:solidFill>
              <a:latin typeface="Montserrat Classic Bold"/>
              <a:ea typeface="Montserrat Classic Bold"/>
              <a:cs typeface="Montserrat Classic Bold"/>
              <a:sym typeface="Montserrat Classic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95000">
              <a:schemeClr val="accent1">
                <a:lumMod val="5000"/>
                <a:lumOff val="95000"/>
              </a:schemeClr>
            </a:gs>
            <a:gs pos="97000">
              <a:schemeClr val="bg1">
                <a:lumMod val="85000"/>
              </a:schemeClr>
            </a:gs>
            <a:gs pos="81000">
              <a:schemeClr val="accent6">
                <a:lumMod val="40000"/>
                <a:lumOff val="60000"/>
              </a:schemeClr>
            </a:gs>
            <a:gs pos="100000">
              <a:schemeClr val="bg1"/>
            </a:gs>
            <a:gs pos="100000">
              <a:schemeClr val="bg1"/>
            </a:gs>
          </a:gsLst>
          <a:path path="shap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247775" y="3095845"/>
            <a:ext cx="15621000" cy="57246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6100" dirty="0" smtClean="0">
                <a:latin typeface="Franklin Gothic Heavy" panose="020B0903020102020204" pitchFamily="34" charset="0"/>
              </a:rPr>
              <a:t>Build a deep neural network using </a:t>
            </a:r>
          </a:p>
          <a:p>
            <a:pPr>
              <a:lnSpc>
                <a:spcPct val="150000"/>
              </a:lnSpc>
            </a:pPr>
            <a:r>
              <a:rPr lang="en-US" sz="6100" dirty="0" smtClean="0">
                <a:latin typeface="Franklin Gothic Heavy" panose="020B0903020102020204" pitchFamily="34" charset="0"/>
              </a:rPr>
              <a:t>Tensor-Flow/</a:t>
            </a:r>
            <a:r>
              <a:rPr lang="en-US" sz="6100" dirty="0" err="1" smtClean="0">
                <a:latin typeface="Franklin Gothic Heavy" panose="020B0903020102020204" pitchFamily="34" charset="0"/>
              </a:rPr>
              <a:t>Keras</a:t>
            </a:r>
            <a:r>
              <a:rPr lang="en-US" sz="6100" dirty="0" smtClean="0">
                <a:latin typeface="Franklin Gothic Heavy" panose="020B0903020102020204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sz="6100" dirty="0" smtClean="0">
                <a:latin typeface="Franklin Gothic Heavy" panose="020B0903020102020204" pitchFamily="34" charset="0"/>
              </a:rPr>
              <a:t>Train it on the MNIST dataset for digit classification.</a:t>
            </a:r>
            <a:endParaRPr lang="en-US" sz="6100" dirty="0">
              <a:latin typeface="Franklin Gothic Heavy" panose="020B09030201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989273" y="1638300"/>
            <a:ext cx="1276311" cy="8229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8000" dirty="0" smtClean="0">
                <a:latin typeface="Oswald Bold"/>
                <a:ea typeface="Oswald Bold"/>
                <a:cs typeface="Oswald Bold"/>
                <a:sym typeface="Oswald Bold"/>
              </a:rPr>
              <a:t>02</a:t>
            </a:r>
            <a:endParaRPr lang="en-US" sz="8000" dirty="0">
              <a:latin typeface="Oswald Bold"/>
              <a:ea typeface="Oswald Bold"/>
              <a:cs typeface="Oswald Bold"/>
              <a:sym typeface="Oswald Bold"/>
            </a:endParaRPr>
          </a:p>
        </p:txBody>
      </p:sp>
      <p:sp>
        <p:nvSpPr>
          <p:cNvPr id="9" name="Frame 8"/>
          <p:cNvSpPr/>
          <p:nvPr/>
        </p:nvSpPr>
        <p:spPr>
          <a:xfrm>
            <a:off x="1522528" y="685800"/>
            <a:ext cx="2209800" cy="1905000"/>
          </a:xfrm>
          <a:prstGeom prst="frame">
            <a:avLst/>
          </a:prstGeom>
          <a:solidFill>
            <a:schemeClr val="accent6">
              <a:lumMod val="40000"/>
              <a:lumOff val="60000"/>
            </a:schemeClr>
          </a:solidFill>
          <a:ln w="76200">
            <a:solidFill>
              <a:schemeClr val="tx1"/>
            </a:solidFill>
          </a:ln>
          <a:effectLst>
            <a:glow rad="342900">
              <a:schemeClr val="bg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41151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1"/>
          <p:cNvSpPr txBox="1"/>
          <p:nvPr/>
        </p:nvSpPr>
        <p:spPr>
          <a:xfrm>
            <a:off x="2163000" y="3225604"/>
            <a:ext cx="4473739" cy="853740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marL="0" lvl="0" indent="0" algn="ctr">
              <a:lnSpc>
                <a:spcPts val="4114"/>
              </a:lnSpc>
              <a:spcBef>
                <a:spcPct val="0"/>
              </a:spcBef>
            </a:pPr>
            <a:endParaRPr lang="en-US" sz="2981" spc="29" dirty="0">
              <a:solidFill>
                <a:srgbClr val="FFFFFF"/>
              </a:solidFill>
              <a:latin typeface="DM Sans Italics"/>
              <a:ea typeface="DM Sans Italics"/>
              <a:cs typeface="DM Sans Italics"/>
              <a:sym typeface="DM Sans Italics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2895600" y="135953"/>
            <a:ext cx="10906040" cy="13499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82"/>
              </a:lnSpc>
            </a:pPr>
            <a:r>
              <a:rPr lang="en-US" sz="8030" spc="786" dirty="0" smtClean="0">
                <a:solidFill>
                  <a:srgbClr val="FFFFFF"/>
                </a:solidFill>
                <a:latin typeface="Oswald Bold"/>
                <a:ea typeface="Oswald Bold"/>
                <a:cs typeface="Oswald Bold"/>
                <a:sym typeface="Oswald Bold"/>
              </a:rPr>
              <a:t>Question No.2</a:t>
            </a:r>
            <a:endParaRPr lang="en-US" sz="8030" spc="786" dirty="0">
              <a:solidFill>
                <a:srgbClr val="FFFFFF"/>
              </a:solidFill>
              <a:latin typeface="Oswald Bold"/>
              <a:ea typeface="Oswald Bold"/>
              <a:cs typeface="Oswald Bold"/>
              <a:sym typeface="Oswald Bold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2510357" y="6828977"/>
            <a:ext cx="8512431" cy="33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27768" lvl="1" indent="-213884" algn="l">
              <a:lnSpc>
                <a:spcPts val="2734"/>
              </a:lnSpc>
              <a:buFont typeface="Arial"/>
              <a:buChar char="•"/>
            </a:pPr>
            <a:endParaRPr lang="en-US" sz="1981" spc="194" dirty="0">
              <a:solidFill>
                <a:srgbClr val="231F2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0" y="23586"/>
            <a:ext cx="18288000" cy="76097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en-US" sz="3300" dirty="0">
              <a:latin typeface="Franklin Gothic Heavy" panose="020B09030201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1770" y="0"/>
            <a:ext cx="18288000" cy="84202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3700" dirty="0" smtClean="0">
                <a:latin typeface="Franklin Gothic Heavy" panose="020B0903020102020204" pitchFamily="34" charset="0"/>
              </a:rPr>
              <a:t>Dataset Loading And Previewing</a:t>
            </a:r>
            <a:endParaRPr lang="en-US" sz="3700" dirty="0">
              <a:latin typeface="Franklin Gothic Heavy" panose="020B09030201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70" y="866087"/>
            <a:ext cx="18266230" cy="926329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28" y="876300"/>
            <a:ext cx="18258972" cy="297180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724400"/>
            <a:ext cx="18159807" cy="55626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1770" y="0"/>
            <a:ext cx="18288000" cy="84202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3700" dirty="0" smtClean="0">
                <a:latin typeface="Franklin Gothic Heavy" panose="020B0903020102020204" pitchFamily="34" charset="0"/>
              </a:rPr>
              <a:t>Normalizing Data </a:t>
            </a:r>
            <a:endParaRPr lang="en-US" sz="3700" dirty="0">
              <a:latin typeface="Franklin Gothic Heavy" panose="020B09030201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4514" y="3849915"/>
            <a:ext cx="18288000" cy="84202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3700" dirty="0" smtClean="0">
                <a:latin typeface="Franklin Gothic Heavy" panose="020B0903020102020204" pitchFamily="34" charset="0"/>
              </a:rPr>
              <a:t>Model </a:t>
            </a:r>
            <a:r>
              <a:rPr lang="en-US" sz="3700" dirty="0" err="1" smtClean="0">
                <a:latin typeface="Franklin Gothic Heavy" panose="020B0903020102020204" pitchFamily="34" charset="0"/>
              </a:rPr>
              <a:t>Buidling</a:t>
            </a:r>
            <a:endParaRPr lang="en-US" sz="3700" dirty="0">
              <a:latin typeface="Franklin Gothic Heavy" panose="020B0903020102020204" pitchFamily="34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124700"/>
            <a:ext cx="18211800" cy="31623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84943"/>
            <a:ext cx="18295257" cy="60198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1770" y="0"/>
            <a:ext cx="18288000" cy="88254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3900" dirty="0" smtClean="0">
                <a:latin typeface="Franklin Gothic Heavy" panose="020B0903020102020204" pitchFamily="34" charset="0"/>
              </a:rPr>
              <a:t>Model Training &amp; Testing</a:t>
            </a:r>
            <a:endParaRPr lang="en-US" sz="3900" dirty="0">
              <a:latin typeface="Franklin Gothic Heavy" panose="020B09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39417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48344"/>
            <a:ext cx="18288000" cy="480241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596718"/>
            <a:ext cx="8382000" cy="553901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glow rad="127000">
              <a:schemeClr val="accent6">
                <a:lumMod val="40000"/>
                <a:lumOff val="60000"/>
              </a:schemeClr>
            </a:glow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3000" y="4596718"/>
            <a:ext cx="9239250" cy="539500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glow rad="127000">
              <a:schemeClr val="accent6">
                <a:lumMod val="40000"/>
                <a:lumOff val="60000"/>
              </a:schemeClr>
            </a:glow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393334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93000">
              <a:schemeClr val="bg1"/>
            </a:gs>
            <a:gs pos="89000">
              <a:schemeClr val="accent6">
                <a:lumMod val="40000"/>
                <a:lumOff val="60000"/>
              </a:schemeClr>
            </a:gs>
            <a:gs pos="100000">
              <a:schemeClr val="bg1">
                <a:lumMod val="85000"/>
              </a:schemeClr>
            </a:gs>
            <a:gs pos="94000">
              <a:schemeClr val="bg1"/>
            </a:gs>
          </a:gsLst>
          <a:path path="shap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76400" y="1485900"/>
            <a:ext cx="1276311" cy="8229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8000" dirty="0" smtClean="0">
                <a:latin typeface="Oswald Bold"/>
                <a:ea typeface="Oswald Bold"/>
                <a:cs typeface="Oswald Bold"/>
                <a:sym typeface="Oswald Bold"/>
              </a:rPr>
              <a:t>03</a:t>
            </a:r>
            <a:endParaRPr lang="en-US" sz="8000" dirty="0">
              <a:latin typeface="Oswald Bold"/>
              <a:ea typeface="Oswald Bold"/>
              <a:cs typeface="Oswald Bold"/>
              <a:sym typeface="Oswald Bold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143000" y="3314700"/>
            <a:ext cx="1584960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6100" dirty="0">
                <a:latin typeface="Elephant" panose="02020904090505020303" pitchFamily="18" charset="0"/>
              </a:rPr>
              <a:t>Implement regularization techniques (dropout, </a:t>
            </a:r>
            <a:r>
              <a:rPr lang="en-US" sz="6100" dirty="0" smtClean="0">
                <a:latin typeface="Elephant" panose="02020904090505020303" pitchFamily="18" charset="0"/>
              </a:rPr>
              <a:t>L2 regularization</a:t>
            </a:r>
            <a:r>
              <a:rPr lang="en-US" sz="6100" dirty="0">
                <a:latin typeface="Elephant" panose="02020904090505020303" pitchFamily="18" charset="0"/>
              </a:rPr>
              <a:t>) to prevent overfitting in neural networks.</a:t>
            </a:r>
          </a:p>
        </p:txBody>
      </p:sp>
      <p:sp>
        <p:nvSpPr>
          <p:cNvPr id="10" name="Frame 9"/>
          <p:cNvSpPr/>
          <p:nvPr/>
        </p:nvSpPr>
        <p:spPr>
          <a:xfrm>
            <a:off x="1229807" y="647700"/>
            <a:ext cx="2209800" cy="1905000"/>
          </a:xfrm>
          <a:prstGeom prst="frame">
            <a:avLst/>
          </a:prstGeom>
          <a:solidFill>
            <a:schemeClr val="accent6">
              <a:lumMod val="40000"/>
              <a:lumOff val="60000"/>
            </a:schemeClr>
          </a:solidFill>
          <a:ln w="76200">
            <a:solidFill>
              <a:schemeClr val="tx1"/>
            </a:solidFill>
          </a:ln>
          <a:effectLst>
            <a:glow rad="342900">
              <a:schemeClr val="bg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35911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00"/>
            <a:ext cx="18273486" cy="39147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14" y="4867275"/>
            <a:ext cx="18273486" cy="565195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1770" y="0"/>
            <a:ext cx="18288000" cy="84202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3700" dirty="0" smtClean="0">
                <a:latin typeface="Franklin Gothic Heavy" panose="020B0903020102020204" pitchFamily="34" charset="0"/>
              </a:rPr>
              <a:t>Dataset Loading &amp; Model Building</a:t>
            </a:r>
            <a:endParaRPr lang="en-US" sz="3700" dirty="0">
              <a:latin typeface="Franklin Gothic Heavy" panose="020B0903020102020204" pitchFamily="34" charset="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23586"/>
            <a:ext cx="18288000" cy="80150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3500" dirty="0" smtClean="0">
                <a:latin typeface="Franklin Gothic Heavy" panose="020B0903020102020204" pitchFamily="34" charset="0"/>
              </a:rPr>
              <a:t>Finding Accuracies &amp; Plotting Them</a:t>
            </a:r>
            <a:endParaRPr lang="en-US" sz="3500" dirty="0">
              <a:latin typeface="Franklin Gothic Heavy" panose="020B09030201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" y="952500"/>
            <a:ext cx="18262600" cy="70104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" y="7734300"/>
            <a:ext cx="18262600" cy="24384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1770" y="0"/>
            <a:ext cx="18288000" cy="84202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3700" dirty="0" smtClean="0">
                <a:latin typeface="Franklin Gothic Heavy" panose="020B0903020102020204" pitchFamily="34" charset="0"/>
              </a:rPr>
              <a:t>Training &amp; Testing</a:t>
            </a:r>
            <a:endParaRPr lang="en-US" sz="3700" dirty="0">
              <a:latin typeface="Franklin Gothic Heavy" panose="020B09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3520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3586"/>
            <a:ext cx="18288000" cy="100412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4500" dirty="0" smtClean="0">
                <a:latin typeface="Franklin Gothic Heavy" panose="020B0903020102020204" pitchFamily="34" charset="0"/>
              </a:rPr>
              <a:t>Plotting Model Loss &amp; Accuracy</a:t>
            </a:r>
            <a:endParaRPr lang="en-US" sz="4500" dirty="0">
              <a:latin typeface="Franklin Gothic Heavy" panose="020B09030201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43" y="1790700"/>
            <a:ext cx="18269857" cy="86106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93000">
              <a:schemeClr val="bg1"/>
            </a:gs>
            <a:gs pos="89000">
              <a:schemeClr val="accent6">
                <a:lumMod val="40000"/>
                <a:lumOff val="60000"/>
              </a:schemeClr>
            </a:gs>
            <a:gs pos="100000">
              <a:schemeClr val="bg1">
                <a:lumMod val="85000"/>
              </a:schemeClr>
            </a:gs>
            <a:gs pos="94000">
              <a:schemeClr val="bg1"/>
            </a:gs>
          </a:gsLst>
          <a:path path="shap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691742" y="1392709"/>
            <a:ext cx="1285929" cy="8229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8000" dirty="0" smtClean="0">
                <a:latin typeface="Oswald Bold"/>
                <a:ea typeface="Oswald Bold"/>
                <a:cs typeface="Oswald Bold"/>
                <a:sym typeface="Oswald Bold"/>
              </a:rPr>
              <a:t>04</a:t>
            </a:r>
            <a:endParaRPr lang="en-US" sz="8000" dirty="0">
              <a:latin typeface="Oswald Bold"/>
              <a:ea typeface="Oswald Bold"/>
              <a:cs typeface="Oswald Bold"/>
              <a:sym typeface="Oswald Bold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066800" y="2705100"/>
            <a:ext cx="15087600" cy="5595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6100" dirty="0">
                <a:latin typeface="Elephant" panose="02020904090505020303" pitchFamily="18" charset="0"/>
              </a:rPr>
              <a:t>Build and train a convolutional neural network (CNN) </a:t>
            </a:r>
            <a:r>
              <a:rPr lang="en-US" sz="6100" dirty="0" smtClean="0">
                <a:latin typeface="Elephant" panose="02020904090505020303" pitchFamily="18" charset="0"/>
              </a:rPr>
              <a:t>on the </a:t>
            </a:r>
            <a:r>
              <a:rPr lang="en-US" sz="6100" dirty="0">
                <a:latin typeface="Elephant" panose="02020904090505020303" pitchFamily="18" charset="0"/>
              </a:rPr>
              <a:t>CIFAR-10 dataset</a:t>
            </a:r>
            <a:r>
              <a:rPr lang="en-US" sz="6100" dirty="0" smtClean="0">
                <a:latin typeface="Elephant" panose="02020904090505020303" pitchFamily="18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sz="6100" dirty="0" smtClean="0">
                <a:latin typeface="Elephant" panose="02020904090505020303" pitchFamily="18" charset="0"/>
              </a:rPr>
              <a:t> </a:t>
            </a:r>
            <a:r>
              <a:rPr lang="en-US" sz="6100" dirty="0">
                <a:latin typeface="Elephant" panose="02020904090505020303" pitchFamily="18" charset="0"/>
              </a:rPr>
              <a:t>Achieve at least 70% accuracy.</a:t>
            </a:r>
          </a:p>
        </p:txBody>
      </p:sp>
      <p:sp>
        <p:nvSpPr>
          <p:cNvPr id="14" name="Frame 13"/>
          <p:cNvSpPr/>
          <p:nvPr/>
        </p:nvSpPr>
        <p:spPr>
          <a:xfrm>
            <a:off x="1229807" y="647700"/>
            <a:ext cx="2209800" cy="1905000"/>
          </a:xfrm>
          <a:prstGeom prst="frame">
            <a:avLst/>
          </a:prstGeom>
          <a:solidFill>
            <a:schemeClr val="accent6">
              <a:lumMod val="40000"/>
              <a:lumOff val="60000"/>
            </a:schemeClr>
          </a:solidFill>
          <a:ln w="76200">
            <a:solidFill>
              <a:schemeClr val="tx1"/>
            </a:solidFill>
          </a:ln>
          <a:effectLst>
            <a:glow rad="342900">
              <a:schemeClr val="bg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41040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 shadeToTitle="1">
        <a:gradFill flip="none" rotWithShape="1">
          <a:gsLst>
            <a:gs pos="93000">
              <a:schemeClr val="accent1">
                <a:lumMod val="5000"/>
                <a:lumOff val="95000"/>
              </a:schemeClr>
            </a:gs>
            <a:gs pos="94000">
              <a:schemeClr val="bg1">
                <a:lumMod val="85000"/>
              </a:schemeClr>
            </a:gs>
            <a:gs pos="81000">
              <a:schemeClr val="accent6">
                <a:lumMod val="40000"/>
                <a:lumOff val="60000"/>
              </a:schemeClr>
            </a:gs>
            <a:gs pos="90000">
              <a:schemeClr val="bg1"/>
            </a:gs>
            <a:gs pos="100000">
              <a:schemeClr val="bg1"/>
            </a:gs>
          </a:gsLst>
          <a:path path="shap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828800" y="1409700"/>
            <a:ext cx="14401800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buFont typeface="Wingdings" panose="05000000000000000000" pitchFamily="2" charset="2"/>
              <a:buChar char="q"/>
            </a:pPr>
            <a:endParaRPr lang="en-US" sz="3500" b="1" dirty="0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295400" y="3619500"/>
            <a:ext cx="16306800" cy="41444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6100" dirty="0">
                <a:latin typeface="Franklin Gothic Heavy" panose="020B0903020102020204" pitchFamily="34" charset="0"/>
              </a:rPr>
              <a:t>Implement a simple feedforward neural network </a:t>
            </a:r>
            <a:r>
              <a:rPr lang="en-US" sz="6100" dirty="0" smtClean="0">
                <a:latin typeface="Franklin Gothic Heavy" panose="020B0903020102020204" pitchFamily="34" charset="0"/>
              </a:rPr>
              <a:t>from scratch </a:t>
            </a:r>
            <a:r>
              <a:rPr lang="en-US" sz="6100" dirty="0">
                <a:latin typeface="Franklin Gothic Heavy" panose="020B0903020102020204" pitchFamily="34" charset="0"/>
              </a:rPr>
              <a:t>using </a:t>
            </a:r>
            <a:r>
              <a:rPr lang="en-US" sz="6100" dirty="0" err="1">
                <a:latin typeface="Franklin Gothic Heavy" panose="020B0903020102020204" pitchFamily="34" charset="0"/>
              </a:rPr>
              <a:t>NumPy</a:t>
            </a:r>
            <a:r>
              <a:rPr lang="en-US" sz="6100" dirty="0">
                <a:latin typeface="Franklin Gothic Heavy" panose="020B0903020102020204" pitchFamily="34" charset="0"/>
              </a:rPr>
              <a:t>. </a:t>
            </a:r>
            <a:endParaRPr lang="en-US" sz="6100" dirty="0" smtClean="0">
              <a:latin typeface="Franklin Gothic Heavy" panose="020B09030201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6100" dirty="0" smtClean="0">
                <a:latin typeface="Franklin Gothic Heavy" panose="020B0903020102020204" pitchFamily="34" charset="0"/>
              </a:rPr>
              <a:t>Train </a:t>
            </a:r>
            <a:r>
              <a:rPr lang="en-US" sz="6100" dirty="0">
                <a:latin typeface="Franklin Gothic Heavy" panose="020B0903020102020204" pitchFamily="34" charset="0"/>
              </a:rPr>
              <a:t>it on a small dataset.</a:t>
            </a:r>
          </a:p>
        </p:txBody>
      </p:sp>
      <p:sp>
        <p:nvSpPr>
          <p:cNvPr id="10" name="Rectangle 9"/>
          <p:cNvSpPr/>
          <p:nvPr/>
        </p:nvSpPr>
        <p:spPr>
          <a:xfrm>
            <a:off x="2022936" y="1638300"/>
            <a:ext cx="1863264" cy="8229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8100" dirty="0" smtClean="0">
                <a:latin typeface="Oswald Bold"/>
                <a:ea typeface="Oswald Bold"/>
                <a:cs typeface="Oswald Bold"/>
                <a:sym typeface="Oswald Bold"/>
              </a:rPr>
              <a:t>01</a:t>
            </a:r>
            <a:endParaRPr lang="en-US" sz="8100" dirty="0">
              <a:latin typeface="Oswald Bold"/>
              <a:ea typeface="Oswald Bold"/>
              <a:cs typeface="Oswald Bold"/>
              <a:sym typeface="Oswald Bold"/>
            </a:endParaRPr>
          </a:p>
        </p:txBody>
      </p:sp>
      <p:sp>
        <p:nvSpPr>
          <p:cNvPr id="11" name="Frame 10"/>
          <p:cNvSpPr/>
          <p:nvPr/>
        </p:nvSpPr>
        <p:spPr>
          <a:xfrm>
            <a:off x="1849668" y="772671"/>
            <a:ext cx="2209800" cy="1905000"/>
          </a:xfrm>
          <a:prstGeom prst="frame">
            <a:avLst/>
          </a:prstGeom>
          <a:solidFill>
            <a:schemeClr val="accent6">
              <a:lumMod val="40000"/>
              <a:lumOff val="60000"/>
            </a:schemeClr>
          </a:solidFill>
          <a:ln w="76200">
            <a:solidFill>
              <a:schemeClr val="tx1"/>
            </a:solidFill>
          </a:ln>
          <a:effectLst>
            <a:glow rad="342900">
              <a:schemeClr val="bg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1229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42" y="801500"/>
            <a:ext cx="18269857" cy="948549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28600" y="-81049"/>
            <a:ext cx="9726894" cy="99257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3900" dirty="0">
                <a:latin typeface="Franklin Gothic Heavy" panose="020B0903020102020204" pitchFamily="34" charset="0"/>
              </a:rPr>
              <a:t>Importing </a:t>
            </a:r>
            <a:r>
              <a:rPr lang="en-US" sz="3900" dirty="0" smtClean="0">
                <a:latin typeface="Franklin Gothic Heavy" panose="020B0903020102020204" pitchFamily="34" charset="0"/>
              </a:rPr>
              <a:t>Libraries, Data  </a:t>
            </a:r>
            <a:r>
              <a:rPr lang="en-US" sz="3900" dirty="0">
                <a:latin typeface="Franklin Gothic Heavy" panose="020B0903020102020204" pitchFamily="34" charset="0"/>
              </a:rPr>
              <a:t>&amp; Viewing It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14200"/>
            <a:ext cx="18211800" cy="387209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686299"/>
            <a:ext cx="18324286" cy="571681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52400" y="1814"/>
            <a:ext cx="6285760" cy="99257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3900" dirty="0" smtClean="0">
                <a:latin typeface="Franklin Gothic Heavy" panose="020B0903020102020204" pitchFamily="34" charset="0"/>
              </a:rPr>
              <a:t>Viewing Images In Data</a:t>
            </a:r>
            <a:endParaRPr lang="en-US" sz="3900" dirty="0">
              <a:latin typeface="Franklin Gothic Heavy" panose="020B0903020102020204" pitchFamily="34" charset="0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42" y="1104900"/>
            <a:ext cx="18288000" cy="32766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8" y="5295900"/>
            <a:ext cx="18284371" cy="498565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1770" y="0"/>
            <a:ext cx="18288000" cy="84202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3700" dirty="0" smtClean="0">
                <a:latin typeface="Franklin Gothic Heavy" panose="020B0903020102020204" pitchFamily="34" charset="0"/>
              </a:rPr>
              <a:t>Dataset Loading &amp; Model Building</a:t>
            </a:r>
            <a:endParaRPr lang="en-US" sz="3700" dirty="0">
              <a:latin typeface="Franklin Gothic Heavy" panose="020B09030201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1771" y="4381500"/>
            <a:ext cx="18288000" cy="94641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3700" dirty="0" smtClean="0">
                <a:latin typeface="Franklin Gothic Heavy" panose="020B0903020102020204" pitchFamily="34" charset="0"/>
              </a:rPr>
              <a:t>Model Building</a:t>
            </a:r>
            <a:endParaRPr lang="en-US" sz="3700" dirty="0">
              <a:latin typeface="Franklin Gothic Heavy" panose="020B0903020102020204" pitchFamily="34" charset="0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8700"/>
            <a:ext cx="18135600" cy="90678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1770" y="0"/>
            <a:ext cx="18288000" cy="84202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3700" dirty="0" smtClean="0">
                <a:latin typeface="Franklin Gothic Heavy" panose="020B0903020102020204" pitchFamily="34" charset="0"/>
              </a:rPr>
              <a:t>Model Summary</a:t>
            </a:r>
            <a:endParaRPr lang="en-US" sz="3700" dirty="0">
              <a:latin typeface="Franklin Gothic Heavy" panose="020B09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64555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</p:spPr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039100"/>
            <a:ext cx="18288000" cy="2209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1770" y="1522186"/>
            <a:ext cx="8824686" cy="6477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24686" y="1516743"/>
            <a:ext cx="9463314" cy="64770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1770" y="0"/>
            <a:ext cx="18288000" cy="88254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3900" dirty="0" smtClean="0">
                <a:latin typeface="Franklin Gothic Heavy" panose="020B0903020102020204" pitchFamily="34" charset="0"/>
              </a:rPr>
              <a:t>Training &amp; Testing </a:t>
            </a:r>
            <a:endParaRPr lang="en-US" sz="3900" dirty="0">
              <a:latin typeface="Franklin Gothic Heavy" panose="020B09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41561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93000">
              <a:schemeClr val="bg1"/>
            </a:gs>
            <a:gs pos="89000">
              <a:schemeClr val="accent6">
                <a:lumMod val="40000"/>
                <a:lumOff val="60000"/>
              </a:schemeClr>
            </a:gs>
            <a:gs pos="100000">
              <a:schemeClr val="bg1">
                <a:lumMod val="85000"/>
              </a:schemeClr>
            </a:gs>
            <a:gs pos="94000">
              <a:schemeClr val="bg1"/>
            </a:gs>
          </a:gsLst>
          <a:path path="shap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98955" y="1485900"/>
            <a:ext cx="1271503" cy="8229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8000" dirty="0" smtClean="0">
                <a:latin typeface="Oswald Bold"/>
                <a:ea typeface="Oswald Bold"/>
                <a:cs typeface="Oswald Bold"/>
                <a:sym typeface="Oswald Bold"/>
              </a:rPr>
              <a:t>05</a:t>
            </a:r>
            <a:endParaRPr lang="en-US" sz="8000" dirty="0">
              <a:latin typeface="Oswald Bold"/>
              <a:ea typeface="Oswald Bold"/>
              <a:cs typeface="Oswald Bold"/>
              <a:sym typeface="Oswald Bold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447800" y="3543300"/>
            <a:ext cx="1508760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6100" dirty="0" smtClean="0">
                <a:latin typeface="Elephant" panose="02020904090505020303" pitchFamily="18" charset="0"/>
              </a:rPr>
              <a:t>Implement </a:t>
            </a:r>
            <a:r>
              <a:rPr lang="en-US" sz="6100" dirty="0">
                <a:latin typeface="Elephant" panose="02020904090505020303" pitchFamily="18" charset="0"/>
              </a:rPr>
              <a:t>transfer learning using a pre-trained </a:t>
            </a:r>
            <a:r>
              <a:rPr lang="en-US" sz="6100" dirty="0" smtClean="0">
                <a:latin typeface="Elephant" panose="02020904090505020303" pitchFamily="18" charset="0"/>
              </a:rPr>
              <a:t>model (e.g</a:t>
            </a:r>
            <a:r>
              <a:rPr lang="en-US" sz="6100" dirty="0">
                <a:latin typeface="Elephant" panose="02020904090505020303" pitchFamily="18" charset="0"/>
              </a:rPr>
              <a:t>., VGG16, </a:t>
            </a:r>
            <a:r>
              <a:rPr lang="en-US" sz="6100" dirty="0" err="1">
                <a:latin typeface="Elephant" panose="02020904090505020303" pitchFamily="18" charset="0"/>
              </a:rPr>
              <a:t>ResNet</a:t>
            </a:r>
            <a:r>
              <a:rPr lang="en-US" sz="6100" dirty="0">
                <a:latin typeface="Elephant" panose="02020904090505020303" pitchFamily="18" charset="0"/>
              </a:rPr>
              <a:t>) for image classification.</a:t>
            </a:r>
          </a:p>
        </p:txBody>
      </p:sp>
      <p:sp>
        <p:nvSpPr>
          <p:cNvPr id="11" name="Frame 10"/>
          <p:cNvSpPr/>
          <p:nvPr/>
        </p:nvSpPr>
        <p:spPr>
          <a:xfrm>
            <a:off x="1229807" y="647700"/>
            <a:ext cx="2209800" cy="1905000"/>
          </a:xfrm>
          <a:prstGeom prst="frame">
            <a:avLst/>
          </a:prstGeom>
          <a:solidFill>
            <a:schemeClr val="accent6">
              <a:lumMod val="40000"/>
              <a:lumOff val="60000"/>
            </a:schemeClr>
          </a:solidFill>
          <a:ln w="76200">
            <a:solidFill>
              <a:schemeClr val="tx1"/>
            </a:solidFill>
          </a:ln>
          <a:effectLst>
            <a:glow rad="342900">
              <a:schemeClr val="bg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48681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43" y="1423334"/>
            <a:ext cx="18150114" cy="874936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1770" y="0"/>
            <a:ext cx="18288000" cy="169610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3700" dirty="0" smtClean="0">
                <a:latin typeface="Franklin Gothic Heavy" panose="020B0903020102020204" pitchFamily="34" charset="0"/>
              </a:rPr>
              <a:t>Importing Data</a:t>
            </a: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3700" dirty="0" smtClean="0">
                <a:latin typeface="Franklin Gothic Heavy" panose="020B0903020102020204" pitchFamily="34" charset="0"/>
              </a:rPr>
              <a:t>Model Building</a:t>
            </a:r>
            <a:endParaRPr lang="en-US" sz="3700" dirty="0">
              <a:latin typeface="Franklin Gothic Heavy" panose="020B09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16702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" y="882549"/>
            <a:ext cx="18262600" cy="928524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1770" y="0"/>
            <a:ext cx="18288000" cy="88254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3900" dirty="0" smtClean="0">
                <a:latin typeface="Franklin Gothic Heavy" panose="020B0903020102020204" pitchFamily="34" charset="0"/>
              </a:rPr>
              <a:t>Model Summary</a:t>
            </a:r>
            <a:endParaRPr lang="en-US" sz="3900" dirty="0">
              <a:latin typeface="Franklin Gothic Heavy" panose="020B09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31603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29" y="946249"/>
            <a:ext cx="18266230" cy="344895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1770" y="0"/>
            <a:ext cx="18288000" cy="88254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3900" dirty="0" smtClean="0">
                <a:latin typeface="Franklin Gothic Heavy" panose="020B0903020102020204" pitchFamily="34" charset="0"/>
              </a:rPr>
              <a:t>Training &amp; Testing </a:t>
            </a:r>
            <a:endParaRPr lang="en-US" sz="3900" dirty="0">
              <a:latin typeface="Franklin Gothic Heavy" panose="020B09030201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629" y="4395207"/>
            <a:ext cx="18266230" cy="396864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8420100"/>
            <a:ext cx="18288000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8957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93000">
              <a:schemeClr val="bg1"/>
            </a:gs>
            <a:gs pos="89000">
              <a:schemeClr val="accent6">
                <a:lumMod val="40000"/>
                <a:lumOff val="60000"/>
              </a:schemeClr>
            </a:gs>
            <a:gs pos="100000">
              <a:schemeClr val="bg1">
                <a:lumMod val="85000"/>
              </a:schemeClr>
            </a:gs>
            <a:gs pos="94000">
              <a:schemeClr val="bg1"/>
            </a:gs>
          </a:gsLst>
          <a:path path="shap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-10580377">
            <a:off x="10523962" y="-9354388"/>
            <a:ext cx="24036383" cy="24664199"/>
          </a:xfrm>
          <a:custGeom>
            <a:avLst/>
            <a:gdLst/>
            <a:ahLst/>
            <a:cxnLst/>
            <a:rect l="l" t="t" r="r" b="b"/>
            <a:pathLst>
              <a:path w="24036383" h="24664199">
                <a:moveTo>
                  <a:pt x="0" y="0"/>
                </a:moveTo>
                <a:lnTo>
                  <a:pt x="24036383" y="0"/>
                </a:lnTo>
                <a:lnTo>
                  <a:pt x="24036383" y="24664198"/>
                </a:lnTo>
                <a:lnTo>
                  <a:pt x="0" y="246641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579318" y="6721083"/>
            <a:ext cx="6065708" cy="14619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842"/>
              </a:lnSpc>
              <a:spcBef>
                <a:spcPct val="0"/>
              </a:spcBef>
            </a:pPr>
            <a:r>
              <a:rPr lang="en-US" sz="4100" dirty="0" smtClean="0">
                <a:solidFill>
                  <a:srgbClr val="000000"/>
                </a:solidFill>
                <a:latin typeface="DM Sans Italics"/>
                <a:ea typeface="DM Sans Italics"/>
                <a:cs typeface="DM Sans Italics"/>
                <a:sym typeface="DM Sans Italics"/>
              </a:rPr>
              <a:t>Regards,</a:t>
            </a:r>
          </a:p>
          <a:p>
            <a:pPr marL="0" lvl="0" indent="0" algn="l">
              <a:lnSpc>
                <a:spcPts val="3842"/>
              </a:lnSpc>
              <a:spcBef>
                <a:spcPct val="0"/>
              </a:spcBef>
            </a:pPr>
            <a:endParaRPr lang="en-US" sz="4100" dirty="0">
              <a:solidFill>
                <a:srgbClr val="000000"/>
              </a:solidFill>
              <a:latin typeface="DM Sans Italics"/>
              <a:ea typeface="DM Sans Italics"/>
              <a:cs typeface="DM Sans Italics"/>
              <a:sym typeface="DM Sans Italics"/>
            </a:endParaRPr>
          </a:p>
          <a:p>
            <a:pPr marL="0" lvl="0" indent="0" algn="l">
              <a:lnSpc>
                <a:spcPts val="3842"/>
              </a:lnSpc>
              <a:spcBef>
                <a:spcPct val="0"/>
              </a:spcBef>
            </a:pPr>
            <a:r>
              <a:rPr lang="en-US" sz="4100" dirty="0" smtClean="0">
                <a:solidFill>
                  <a:srgbClr val="000000"/>
                </a:solidFill>
                <a:latin typeface="Eras Bold ITC" panose="020B0907030504020204" pitchFamily="34" charset="0"/>
                <a:ea typeface="DM Sans Italics"/>
                <a:cs typeface="DM Sans Italics"/>
                <a:sym typeface="DM Sans Italics"/>
              </a:rPr>
              <a:t>ABDULLAH IMRAN</a:t>
            </a:r>
            <a:endParaRPr lang="en-US" sz="4100" dirty="0">
              <a:solidFill>
                <a:srgbClr val="000000"/>
              </a:solidFill>
              <a:latin typeface="Eras Bold ITC" panose="020B0907030504020204" pitchFamily="34" charset="0"/>
              <a:ea typeface="DM Sans Italics"/>
              <a:cs typeface="DM Sans Italics"/>
              <a:sym typeface="DM Sans Italics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561733" y="2105045"/>
            <a:ext cx="8097687" cy="32419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3015"/>
              </a:lnSpc>
              <a:spcBef>
                <a:spcPct val="0"/>
              </a:spcBef>
            </a:pPr>
            <a:r>
              <a:rPr lang="en-US" sz="9431" spc="924" dirty="0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THANK'S FOR WATCHING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93000">
              <a:schemeClr val="accent1">
                <a:lumMod val="5000"/>
                <a:lumOff val="95000"/>
              </a:schemeClr>
            </a:gs>
            <a:gs pos="94000">
              <a:schemeClr val="bg1">
                <a:lumMod val="85000"/>
              </a:schemeClr>
            </a:gs>
            <a:gs pos="81000">
              <a:schemeClr val="accent6">
                <a:lumMod val="40000"/>
                <a:lumOff val="60000"/>
              </a:schemeClr>
            </a:gs>
            <a:gs pos="90000">
              <a:schemeClr val="bg1"/>
            </a:gs>
            <a:gs pos="100000">
              <a:schemeClr val="bg1"/>
            </a:gs>
          </a:gsLst>
          <a:path path="shap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6" name="Freeform 6"/>
          <p:cNvSpPr/>
          <p:nvPr/>
        </p:nvSpPr>
        <p:spPr>
          <a:xfrm>
            <a:off x="4267517" y="0"/>
            <a:ext cx="9752965" cy="1032847"/>
          </a:xfrm>
          <a:custGeom>
            <a:avLst/>
            <a:gdLst/>
            <a:ahLst/>
            <a:cxnLst/>
            <a:rect l="l" t="t" r="r" b="b"/>
            <a:pathLst>
              <a:path w="9752965" h="1032847">
                <a:moveTo>
                  <a:pt x="0" y="0"/>
                </a:moveTo>
                <a:lnTo>
                  <a:pt x="9752965" y="0"/>
                </a:lnTo>
                <a:lnTo>
                  <a:pt x="9752965" y="1032847"/>
                </a:lnTo>
                <a:lnTo>
                  <a:pt x="0" y="103284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6495"/>
            </a:stretch>
          </a:blipFill>
        </p:spPr>
      </p:sp>
      <p:sp>
        <p:nvSpPr>
          <p:cNvPr id="8" name="Rectangle 7"/>
          <p:cNvSpPr/>
          <p:nvPr/>
        </p:nvSpPr>
        <p:spPr>
          <a:xfrm>
            <a:off x="21770" y="0"/>
            <a:ext cx="18288000" cy="84202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3700" dirty="0" smtClean="0">
                <a:latin typeface="Franklin Gothic Heavy" panose="020B0903020102020204" pitchFamily="34" charset="0"/>
              </a:rPr>
              <a:t>Importing Libraries &amp; Writing </a:t>
            </a:r>
            <a:r>
              <a:rPr lang="en-US" sz="3700" dirty="0">
                <a:latin typeface="Franklin Gothic Heavy" panose="020B0903020102020204" pitchFamily="34" charset="0"/>
              </a:rPr>
              <a:t>F</a:t>
            </a:r>
            <a:r>
              <a:rPr lang="en-US" sz="3700" dirty="0" smtClean="0">
                <a:latin typeface="Franklin Gothic Heavy" panose="020B0903020102020204" pitchFamily="34" charset="0"/>
              </a:rPr>
              <a:t>unctions</a:t>
            </a:r>
            <a:endParaRPr lang="en-US" sz="3700" dirty="0">
              <a:latin typeface="Franklin Gothic Heavy" panose="020B09030201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70" y="842025"/>
            <a:ext cx="18266230" cy="945041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23900"/>
            <a:ext cx="18288000" cy="946448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1770" y="0"/>
            <a:ext cx="18288000" cy="84202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3700" dirty="0" smtClean="0">
                <a:latin typeface="Franklin Gothic Heavy" panose="020B0903020102020204" pitchFamily="34" charset="0"/>
              </a:rPr>
              <a:t>Dataset Visualization</a:t>
            </a:r>
            <a:endParaRPr lang="en-US" sz="3700" dirty="0">
              <a:latin typeface="Franklin Gothic Heavy" panose="020B09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00987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5" name="Rectangle 4"/>
          <p:cNvSpPr/>
          <p:nvPr/>
        </p:nvSpPr>
        <p:spPr>
          <a:xfrm>
            <a:off x="0" y="23586"/>
            <a:ext cx="18288000" cy="76097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3300" dirty="0" smtClean="0">
                <a:latin typeface="Franklin Gothic Heavy" panose="020B0903020102020204" pitchFamily="34" charset="0"/>
              </a:rPr>
              <a:t>Models Functions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43" y="808150"/>
            <a:ext cx="18269857" cy="44877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72" y="5295900"/>
            <a:ext cx="18240828" cy="489030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81100"/>
            <a:ext cx="18288000" cy="896667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1770" y="0"/>
            <a:ext cx="18288000" cy="84202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3700" dirty="0" smtClean="0">
                <a:latin typeface="Franklin Gothic Heavy" panose="020B0903020102020204" pitchFamily="34" charset="0"/>
              </a:rPr>
              <a:t>Evaluation Functions</a:t>
            </a:r>
            <a:endParaRPr lang="en-US" sz="3700" dirty="0">
              <a:latin typeface="Franklin Gothic Heavy" panose="020B09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548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8200"/>
            <a:ext cx="18288000" cy="54483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286500"/>
            <a:ext cx="18288000" cy="40005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1770" y="0"/>
            <a:ext cx="18288000" cy="84202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3700" dirty="0" smtClean="0">
                <a:latin typeface="Franklin Gothic Heavy" panose="020B0903020102020204" pitchFamily="34" charset="0"/>
              </a:rPr>
              <a:t>Neural Networks </a:t>
            </a:r>
            <a:r>
              <a:rPr lang="en-US" sz="3700" dirty="0" err="1" smtClean="0">
                <a:latin typeface="Franklin Gothic Heavy" panose="020B0903020102020204" pitchFamily="34" charset="0"/>
              </a:rPr>
              <a:t>Fucntions</a:t>
            </a:r>
            <a:endParaRPr lang="en-US" sz="3700" dirty="0">
              <a:latin typeface="Franklin Gothic Heavy" panose="020B09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57535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71" y="1028700"/>
            <a:ext cx="18273486" cy="92583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1770" y="0"/>
            <a:ext cx="18288000" cy="84202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3700" dirty="0" smtClean="0">
                <a:latin typeface="Franklin Gothic Heavy" panose="020B0903020102020204" pitchFamily="34" charset="0"/>
              </a:rPr>
              <a:t>Evaluation</a:t>
            </a:r>
            <a:endParaRPr lang="en-US" sz="3700" dirty="0">
              <a:latin typeface="Franklin Gothic Heavy" panose="020B09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20015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29100"/>
            <a:ext cx="9144000" cy="605608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77925"/>
            <a:ext cx="9144000" cy="30384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15401" y="1177924"/>
            <a:ext cx="9372600" cy="910726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1770" y="0"/>
            <a:ext cx="18288000" cy="84202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3700" dirty="0" smtClean="0">
                <a:latin typeface="Franklin Gothic Heavy" panose="020B0903020102020204" pitchFamily="34" charset="0"/>
              </a:rPr>
              <a:t>Best Learning Rate Results</a:t>
            </a:r>
            <a:endParaRPr lang="en-US" sz="3700" dirty="0">
              <a:latin typeface="Franklin Gothic Heavy" panose="020B09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22684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699</TotalTime>
  <Words>193</Words>
  <Application>Microsoft Office PowerPoint</Application>
  <PresentationFormat>Custom</PresentationFormat>
  <Paragraphs>47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41" baseType="lpstr">
      <vt:lpstr>Franklin Gothic Heavy</vt:lpstr>
      <vt:lpstr>Montserrat Classic Bold</vt:lpstr>
      <vt:lpstr>DM Sans</vt:lpstr>
      <vt:lpstr>DM Sans Italics</vt:lpstr>
      <vt:lpstr>Perpetua Titling MT</vt:lpstr>
      <vt:lpstr>Wingdings</vt:lpstr>
      <vt:lpstr>Elephant</vt:lpstr>
      <vt:lpstr>Calibri</vt:lpstr>
      <vt:lpstr>Eras Bold ITC</vt:lpstr>
      <vt:lpstr>Arial</vt:lpstr>
      <vt:lpstr>Oswald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Grey minimalist business project presentation </dc:title>
  <cp:lastModifiedBy>Abdullah Mir</cp:lastModifiedBy>
  <cp:revision>47</cp:revision>
  <dcterms:created xsi:type="dcterms:W3CDTF">2006-08-16T00:00:00Z</dcterms:created>
  <dcterms:modified xsi:type="dcterms:W3CDTF">2024-08-14T12:46:53Z</dcterms:modified>
  <dc:identifier>DAGL8pQYVaI</dc:identifier>
</cp:coreProperties>
</file>